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74" r:id="rId4"/>
    <p:sldId id="275" r:id="rId5"/>
    <p:sldId id="277" r:id="rId6"/>
    <p:sldId id="278" r:id="rId7"/>
    <p:sldId id="279" r:id="rId8"/>
    <p:sldId id="280" r:id="rId9"/>
    <p:sldId id="282" r:id="rId10"/>
    <p:sldId id="283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8" r:id="rId21"/>
    <p:sldId id="297" r:id="rId22"/>
    <p:sldId id="299" r:id="rId23"/>
    <p:sldId id="300" r:id="rId24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1800" y="-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competencias digitales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791932828424069E-17"/>
                  <c:y val="0.12099213551119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1E4-4B80-BCF0-BB73356AC890}"/>
                </c:ext>
              </c:extLst>
            </c:dLbl>
            <c:dLbl>
              <c:idx val="1"/>
              <c:layout>
                <c:manualLayout>
                  <c:x val="6.4539456349094722E-3"/>
                  <c:y val="0.16332755725038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1E4-4B80-BCF0-BB73356AC890}"/>
                </c:ext>
              </c:extLst>
            </c:dLbl>
            <c:dLbl>
              <c:idx val="2"/>
              <c:layout>
                <c:manualLayout>
                  <c:x val="3.2269728174547214E-3"/>
                  <c:y val="0.1028358693798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1E4-4B80-BCF0-BB73356AC8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3"/>
                <c:pt idx="0">
                  <c:v>Supervisores</c:v>
                </c:pt>
                <c:pt idx="1">
                  <c:v>Directores</c:v>
                </c:pt>
                <c:pt idx="2">
                  <c:v>Docentes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0.496</c:v>
                </c:pt>
                <c:pt idx="1">
                  <c:v>0.496</c:v>
                </c:pt>
                <c:pt idx="2">
                  <c:v>0.39400000000000002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E4-4B80-BCF0-BB73356AC89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recursos tecnologicos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3"/>
                <c:pt idx="0">
                  <c:v>Supervisores</c:v>
                </c:pt>
                <c:pt idx="1">
                  <c:v>Directores</c:v>
                </c:pt>
                <c:pt idx="2">
                  <c:v>Docentes</c:v>
                </c:pt>
              </c:strCache>
            </c:strRef>
          </c:cat>
          <c:val>
            <c:numRef>
              <c:f>Hoja1!$C$2:$C$5</c:f>
              <c:numCache>
                <c:formatCode>0%</c:formatCode>
                <c:ptCount val="4"/>
                <c:pt idx="0">
                  <c:v>0.67</c:v>
                </c:pt>
                <c:pt idx="1">
                  <c:v>0.67</c:v>
                </c:pt>
                <c:pt idx="2" formatCode="0.00%">
                  <c:v>0.67200000000000004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E4-4B80-BCF0-BB73356AC89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conectividad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199422854641137E-2"/>
                  <c:y val="8.9657731361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1E4-4B80-BCF0-BB73356AC890}"/>
                </c:ext>
              </c:extLst>
            </c:dLbl>
            <c:dLbl>
              <c:idx val="1"/>
              <c:layout>
                <c:manualLayout>
                  <c:x val="1.620372311353583E-2"/>
                  <c:y val="0.107625191596704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1E4-4B80-BCF0-BB73356AC890}"/>
                </c:ext>
              </c:extLst>
            </c:dLbl>
            <c:dLbl>
              <c:idx val="2"/>
              <c:layout>
                <c:manualLayout>
                  <c:x val="2.5462848268500399E-2"/>
                  <c:y val="0.133898589257628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1E4-4B80-BCF0-BB73356AC8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3"/>
                <c:pt idx="0">
                  <c:v>Supervisores</c:v>
                </c:pt>
                <c:pt idx="1">
                  <c:v>Directores</c:v>
                </c:pt>
                <c:pt idx="2">
                  <c:v>Docentes</c:v>
                </c:pt>
              </c:strCache>
            </c:strRef>
          </c:cat>
          <c:val>
            <c:numRef>
              <c:f>Hoja1!$D$2:$D$5</c:f>
              <c:numCache>
                <c:formatCode>0.00%</c:formatCode>
                <c:ptCount val="4"/>
                <c:pt idx="0">
                  <c:v>0.63200000000000001</c:v>
                </c:pt>
                <c:pt idx="1">
                  <c:v>0.63200000000000001</c:v>
                </c:pt>
                <c:pt idx="2">
                  <c:v>0.65300000000000002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1E4-4B80-BCF0-BB73356AC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06560"/>
        <c:axId val="75145216"/>
      </c:barChart>
      <c:catAx>
        <c:axId val="75106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5145216"/>
        <c:crosses val="autoZero"/>
        <c:auto val="1"/>
        <c:lblAlgn val="ctr"/>
        <c:lblOffset val="100"/>
        <c:noMultiLvlLbl val="0"/>
      </c:catAx>
      <c:valAx>
        <c:axId val="751452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510656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Garamond" panose="02020404030301010803" pitchFamily="18" charset="0"/>
              </a:defRPr>
            </a:pPr>
            <a:endParaRPr lang="es-AR"/>
          </a:p>
        </c:txPr>
      </c:legendEntry>
      <c:legendEntry>
        <c:idx val="1"/>
        <c:txPr>
          <a:bodyPr/>
          <a:lstStyle/>
          <a:p>
            <a:pPr>
              <a:defRPr sz="1800" b="1" u="sng">
                <a:latin typeface="Garamond" panose="02020404030301010803" pitchFamily="18" charset="0"/>
              </a:defRPr>
            </a:pPr>
            <a:endParaRPr lang="es-AR"/>
          </a:p>
        </c:txPr>
      </c:legendEntry>
      <c:legendEntry>
        <c:idx val="2"/>
        <c:txPr>
          <a:bodyPr/>
          <a:lstStyle/>
          <a:p>
            <a:pPr>
              <a:defRPr sz="1800" b="1" u="sng">
                <a:latin typeface="Garamond" panose="02020404030301010803" pitchFamily="18" charset="0"/>
              </a:defRPr>
            </a:pPr>
            <a:endParaRPr lang="es-AR"/>
          </a:p>
        </c:txPr>
      </c:legendEntry>
      <c:layout>
        <c:manualLayout>
          <c:xMode val="edge"/>
          <c:yMode val="edge"/>
          <c:x val="0.69015522861666045"/>
          <c:y val="0.11782599431984472"/>
          <c:w val="0.28726520271635647"/>
          <c:h val="0.44422092198332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Tecnológicos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833333333333322E-2"/>
                  <c:y val="0.13904781805976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255-4276-BD55-7677EF1F8C0D}"/>
                </c:ext>
              </c:extLst>
            </c:dLbl>
            <c:dLbl>
              <c:idx val="1"/>
              <c:layout>
                <c:manualLayout>
                  <c:x val="-1.1574074074074073E-2"/>
                  <c:y val="7.5483101232442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55-4276-BD55-7677EF1F8C0D}"/>
                </c:ext>
              </c:extLst>
            </c:dLbl>
            <c:dLbl>
              <c:idx val="2"/>
              <c:layout>
                <c:manualLayout>
                  <c:x val="0"/>
                  <c:y val="6.753751162902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255-4276-BD55-7677EF1F8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3"/>
                <c:pt idx="0">
                  <c:v>Supervisores</c:v>
                </c:pt>
                <c:pt idx="1">
                  <c:v>Directivos</c:v>
                </c:pt>
                <c:pt idx="2">
                  <c:v>Docentes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0.57199999999999995</c:v>
                </c:pt>
                <c:pt idx="1">
                  <c:v>0.57199999999999995</c:v>
                </c:pt>
                <c:pt idx="2">
                  <c:v>0.52900000000000003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55-4276-BD55-7677EF1F8C0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Conectividad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3"/>
                <c:pt idx="0">
                  <c:v>Supervisores</c:v>
                </c:pt>
                <c:pt idx="1">
                  <c:v>Directivos</c:v>
                </c:pt>
                <c:pt idx="2">
                  <c:v>Docentes</c:v>
                </c:pt>
              </c:strCache>
            </c:strRef>
          </c:cat>
          <c:val>
            <c:numRef>
              <c:f>Hoja1!$C$2:$C$5</c:f>
              <c:numCache>
                <c:formatCode>0.00%</c:formatCode>
                <c:ptCount val="4"/>
                <c:pt idx="0">
                  <c:v>0.76900000000000002</c:v>
                </c:pt>
                <c:pt idx="1">
                  <c:v>0.76900000000000002</c:v>
                </c:pt>
                <c:pt idx="2">
                  <c:v>0.71199999999999997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255-4276-BD55-7677EF1F8C0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Emocionales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444444444444441E-3"/>
                  <c:y val="8.7401485637564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255-4276-BD55-7677EF1F8C0D}"/>
                </c:ext>
              </c:extLst>
            </c:dLbl>
            <c:dLbl>
              <c:idx val="1"/>
              <c:layout>
                <c:manualLayout>
                  <c:x val="-4.6296296296296294E-3"/>
                  <c:y val="8.3428690835857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255-4276-BD55-7677EF1F8C0D}"/>
                </c:ext>
              </c:extLst>
            </c:dLbl>
            <c:dLbl>
              <c:idx val="2"/>
              <c:layout>
                <c:manualLayout>
                  <c:x val="-9.2592592592592587E-3"/>
                  <c:y val="0.10726545964610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255-4276-BD55-7677EF1F8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3"/>
                <c:pt idx="0">
                  <c:v>Supervisores</c:v>
                </c:pt>
                <c:pt idx="1">
                  <c:v>Directivos</c:v>
                </c:pt>
                <c:pt idx="2">
                  <c:v>Docentes</c:v>
                </c:pt>
              </c:strCache>
            </c:strRef>
          </c:cat>
          <c:val>
            <c:numRef>
              <c:f>Hoja1!$D$2:$D$5</c:f>
              <c:numCache>
                <c:formatCode>0.00%</c:formatCode>
                <c:ptCount val="4"/>
                <c:pt idx="0">
                  <c:v>0.45100000000000001</c:v>
                </c:pt>
                <c:pt idx="1">
                  <c:v>0.45100000000000001</c:v>
                </c:pt>
                <c:pt idx="2">
                  <c:v>0.40799999999999997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255-4276-BD55-7677EF1F8C0D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Comunicacionales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1123825444780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255-4276-BD55-7677EF1F8C0D}"/>
                </c:ext>
              </c:extLst>
            </c:dLbl>
            <c:dLbl>
              <c:idx val="1"/>
              <c:layout>
                <c:manualLayout>
                  <c:x val="2.3148148148148147E-3"/>
                  <c:y val="0.1032926648443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255-4276-BD55-7677EF1F8C0D}"/>
                </c:ext>
              </c:extLst>
            </c:dLbl>
            <c:dLbl>
              <c:idx val="2"/>
              <c:layout>
                <c:manualLayout>
                  <c:x val="3.0092592592592591E-2"/>
                  <c:y val="5.9591922025612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255-4276-BD55-7677EF1F8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3"/>
                <c:pt idx="0">
                  <c:v>Supervisores</c:v>
                </c:pt>
                <c:pt idx="1">
                  <c:v>Directivos</c:v>
                </c:pt>
                <c:pt idx="2">
                  <c:v>Docentes</c:v>
                </c:pt>
              </c:strCache>
            </c:strRef>
          </c:cat>
          <c:val>
            <c:numRef>
              <c:f>Hoja1!$E$2:$E$5</c:f>
              <c:numCache>
                <c:formatCode>0.00%</c:formatCode>
                <c:ptCount val="4"/>
                <c:pt idx="0">
                  <c:v>0.36599999999999999</c:v>
                </c:pt>
                <c:pt idx="1">
                  <c:v>0.36599999999999999</c:v>
                </c:pt>
                <c:pt idx="2">
                  <c:v>0.442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255-4276-BD55-7677EF1F8C0D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Organizacionales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8147E-3"/>
                  <c:y val="7.5483101232442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255-4276-BD55-7677EF1F8C0D}"/>
                </c:ext>
              </c:extLst>
            </c:dLbl>
            <c:dLbl>
              <c:idx val="1"/>
              <c:layout>
                <c:manualLayout>
                  <c:x val="0"/>
                  <c:y val="7.5483101232442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A255-4276-BD55-7677EF1F8C0D}"/>
                </c:ext>
              </c:extLst>
            </c:dLbl>
            <c:dLbl>
              <c:idx val="2"/>
              <c:layout>
                <c:manualLayout>
                  <c:x val="1.8518518518518517E-2"/>
                  <c:y val="0.11123825444780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255-4276-BD55-7677EF1F8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3"/>
                <c:pt idx="0">
                  <c:v>Supervisores</c:v>
                </c:pt>
                <c:pt idx="1">
                  <c:v>Directivos</c:v>
                </c:pt>
                <c:pt idx="2">
                  <c:v>Docentes</c:v>
                </c:pt>
              </c:strCache>
            </c:strRef>
          </c:cat>
          <c:val>
            <c:numRef>
              <c:f>Hoja1!$F$2:$F$5</c:f>
              <c:numCache>
                <c:formatCode>0.00%</c:formatCode>
                <c:ptCount val="4"/>
                <c:pt idx="0">
                  <c:v>0.189</c:v>
                </c:pt>
                <c:pt idx="1">
                  <c:v>0.189</c:v>
                </c:pt>
                <c:pt idx="2">
                  <c:v>0.26900000000000002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A255-4276-BD55-7677EF1F8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212480"/>
        <c:axId val="75395072"/>
      </c:barChart>
      <c:catAx>
        <c:axId val="76212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5395072"/>
        <c:crosses val="autoZero"/>
        <c:auto val="1"/>
        <c:lblAlgn val="ctr"/>
        <c:lblOffset val="100"/>
        <c:noMultiLvlLbl val="0"/>
      </c:catAx>
      <c:valAx>
        <c:axId val="753950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21248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="1" u="sng">
                <a:latin typeface="Garamond" panose="02020404030301010803" pitchFamily="18" charset="0"/>
              </a:defRPr>
            </a:pPr>
            <a:endParaRPr lang="es-AR"/>
          </a:p>
        </c:txPr>
      </c:legendEntry>
      <c:legendEntry>
        <c:idx val="1"/>
        <c:txPr>
          <a:bodyPr/>
          <a:lstStyle/>
          <a:p>
            <a:pPr>
              <a:defRPr sz="1800" b="1" u="sng">
                <a:latin typeface="Garamond" panose="02020404030301010803" pitchFamily="18" charset="0"/>
              </a:defRPr>
            </a:pPr>
            <a:endParaRPr lang="es-AR"/>
          </a:p>
        </c:txPr>
      </c:legendEntry>
      <c:legendEntry>
        <c:idx val="2"/>
        <c:txPr>
          <a:bodyPr/>
          <a:lstStyle/>
          <a:p>
            <a:pPr>
              <a:defRPr sz="1600">
                <a:latin typeface="Garamond" panose="02020404030301010803" pitchFamily="18" charset="0"/>
              </a:defRPr>
            </a:pPr>
            <a:endParaRPr lang="es-AR"/>
          </a:p>
        </c:txPr>
      </c:legendEntry>
      <c:legendEntry>
        <c:idx val="3"/>
        <c:txPr>
          <a:bodyPr/>
          <a:lstStyle/>
          <a:p>
            <a:pPr>
              <a:defRPr sz="1600">
                <a:latin typeface="Garamond" panose="02020404030301010803" pitchFamily="18" charset="0"/>
              </a:defRPr>
            </a:pPr>
            <a:endParaRPr lang="es-AR"/>
          </a:p>
        </c:txPr>
      </c:legendEntry>
      <c:legendEntry>
        <c:idx val="4"/>
        <c:txPr>
          <a:bodyPr/>
          <a:lstStyle/>
          <a:p>
            <a:pPr>
              <a:defRPr sz="1600">
                <a:latin typeface="Garamond" panose="02020404030301010803" pitchFamily="18" charset="0"/>
              </a:defRPr>
            </a:pPr>
            <a:endParaRPr lang="es-AR"/>
          </a:p>
        </c:txPr>
      </c:legendEntry>
      <c:layout>
        <c:manualLayout>
          <c:xMode val="edge"/>
          <c:yMode val="edge"/>
          <c:x val="0.78520030675177943"/>
          <c:y val="0.22048175930671388"/>
          <c:w val="0.2065692405733234"/>
          <c:h val="0.5324092624516609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Garamond" panose="02020404030301010803" pitchFamily="18" charset="0"/>
              </a:defRPr>
            </a:pPr>
            <a:r>
              <a:rPr lang="es-AR" sz="2400">
                <a:latin typeface="Garamond" panose="02020404030301010803" pitchFamily="18" charset="0"/>
                <a:cs typeface="Times New Roman" panose="02020603050405020304" pitchFamily="18" charset="0"/>
              </a:rPr>
              <a:t>Capacidades priorizadas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5458817449327366E-2"/>
          <c:y val="0.16380428396708507"/>
          <c:w val="0.47598648673692195"/>
          <c:h val="0.8066753622010294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Hoja1!$A$2:$A$7</c:f>
              <c:strCache>
                <c:ptCount val="6"/>
                <c:pt idx="0">
                  <c:v>Comunicación</c:v>
                </c:pt>
                <c:pt idx="1">
                  <c:v>Resolución de Problemas</c:v>
                </c:pt>
                <c:pt idx="2">
                  <c:v>Pensamiento Crítico</c:v>
                </c:pt>
                <c:pt idx="3">
                  <c:v>Trabajo con otros</c:v>
                </c:pt>
                <c:pt idx="4">
                  <c:v>Aprender a Aprender</c:v>
                </c:pt>
                <c:pt idx="5">
                  <c:v>Responsabilidad y Compromiso</c:v>
                </c:pt>
              </c:strCache>
            </c:strRef>
          </c:cat>
          <c:val>
            <c:numRef>
              <c:f>Hoja1!$B$2:$B$7</c:f>
              <c:numCache>
                <c:formatCode>0.00%</c:formatCode>
                <c:ptCount val="6"/>
                <c:pt idx="0">
                  <c:v>0.52700000000000002</c:v>
                </c:pt>
                <c:pt idx="1">
                  <c:v>0.45600000000000002</c:v>
                </c:pt>
                <c:pt idx="2">
                  <c:v>0.318</c:v>
                </c:pt>
                <c:pt idx="3">
                  <c:v>0.17899999999999999</c:v>
                </c:pt>
                <c:pt idx="4">
                  <c:v>0.38200000000000001</c:v>
                </c:pt>
                <c:pt idx="5">
                  <c:v>0.47899999999999998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51-4D78-AAB1-119F6A1B2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800" b="1" u="sng">
                <a:latin typeface="Garamond" panose="02020404030301010803" pitchFamily="18" charset="0"/>
                <a:cs typeface="Times New Roman" panose="02020603050405020304" pitchFamily="18" charset="0"/>
              </a:defRPr>
            </a:pPr>
            <a:endParaRPr lang="es-AR"/>
          </a:p>
        </c:txPr>
      </c:legendEntry>
      <c:legendEntry>
        <c:idx val="1"/>
        <c:txPr>
          <a:bodyPr/>
          <a:lstStyle/>
          <a:p>
            <a:pPr>
              <a:defRPr sz="1800" b="1" u="sng">
                <a:latin typeface="Garamond" panose="02020404030301010803" pitchFamily="18" charset="0"/>
                <a:cs typeface="Times New Roman" panose="02020603050405020304" pitchFamily="18" charset="0"/>
              </a:defRPr>
            </a:pPr>
            <a:endParaRPr lang="es-AR"/>
          </a:p>
        </c:txPr>
      </c:legendEntry>
      <c:legendEntry>
        <c:idx val="2"/>
        <c:txPr>
          <a:bodyPr/>
          <a:lstStyle/>
          <a:p>
            <a:pPr>
              <a:defRPr sz="1600">
                <a:latin typeface="Garamond" panose="02020404030301010803" pitchFamily="18" charset="0"/>
                <a:cs typeface="Times New Roman" panose="02020603050405020304" pitchFamily="18" charset="0"/>
              </a:defRPr>
            </a:pPr>
            <a:endParaRPr lang="es-AR"/>
          </a:p>
        </c:txPr>
      </c:legendEntry>
      <c:legendEntry>
        <c:idx val="3"/>
        <c:txPr>
          <a:bodyPr/>
          <a:lstStyle/>
          <a:p>
            <a:pPr>
              <a:defRPr sz="1600">
                <a:latin typeface="Garamond" panose="02020404030301010803" pitchFamily="18" charset="0"/>
                <a:cs typeface="Times New Roman" panose="02020603050405020304" pitchFamily="18" charset="0"/>
              </a:defRPr>
            </a:pPr>
            <a:endParaRPr lang="es-AR"/>
          </a:p>
        </c:txPr>
      </c:legendEntry>
      <c:legendEntry>
        <c:idx val="4"/>
        <c:txPr>
          <a:bodyPr/>
          <a:lstStyle/>
          <a:p>
            <a:pPr>
              <a:defRPr sz="1600">
                <a:latin typeface="Garamond" panose="02020404030301010803" pitchFamily="18" charset="0"/>
                <a:cs typeface="Times New Roman" panose="02020603050405020304" pitchFamily="18" charset="0"/>
              </a:defRPr>
            </a:pPr>
            <a:endParaRPr lang="es-AR"/>
          </a:p>
        </c:txPr>
      </c:legendEntry>
      <c:legendEntry>
        <c:idx val="5"/>
        <c:txPr>
          <a:bodyPr/>
          <a:lstStyle/>
          <a:p>
            <a:pPr>
              <a:defRPr sz="1800" b="1" u="sng">
                <a:latin typeface="Garamond" panose="02020404030301010803" pitchFamily="18" charset="0"/>
                <a:cs typeface="Times New Roman" panose="02020603050405020304" pitchFamily="18" charset="0"/>
              </a:defRPr>
            </a:pPr>
            <a:endParaRPr lang="es-AR"/>
          </a:p>
        </c:txPr>
      </c:legendEntry>
      <c:layout>
        <c:manualLayout>
          <c:xMode val="edge"/>
          <c:yMode val="edge"/>
          <c:x val="0.59631481145965304"/>
          <c:y val="0.22902081282344794"/>
          <c:w val="0.38780797561595121"/>
          <c:h val="0.6820218578262162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Garamond" panose="02020404030301010803" pitchFamily="18" charset="0"/>
              </a:defRPr>
            </a:pPr>
            <a:r>
              <a:rPr lang="es-AR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Estudiantes Segundo Ciclo- Primaria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9301354309243178E-2"/>
          <c:y val="9.5546780917091262E-2"/>
          <c:w val="0.41327531527574629"/>
          <c:h val="0.9044532190829087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Hoja1!$A$2:$A$12</c:f>
              <c:strCache>
                <c:ptCount val="10"/>
                <c:pt idx="0">
                  <c:v>Buscar Información</c:v>
                </c:pt>
                <c:pt idx="1">
                  <c:v>Temas Nuevos</c:v>
                </c:pt>
                <c:pt idx="2">
                  <c:v>Compartir y disfrutar en familia</c:v>
                </c:pt>
                <c:pt idx="3">
                  <c:v>Solicitar ayuda </c:v>
                </c:pt>
                <c:pt idx="4">
                  <c:v>Resolver Desafíos</c:v>
                </c:pt>
                <c:pt idx="5">
                  <c:v>Valorar lo importante</c:v>
                </c:pt>
                <c:pt idx="6">
                  <c:v>Organizar los tiempos de Estudio</c:v>
                </c:pt>
                <c:pt idx="7">
                  <c:v>Responsabilizarme de las tareas escolares</c:v>
                </c:pt>
                <c:pt idx="8">
                  <c:v>Usar Recursos Tecnológicos</c:v>
                </c:pt>
                <c:pt idx="9">
                  <c:v>Redactar y comprender textos</c:v>
                </c:pt>
              </c:strCache>
            </c:strRef>
          </c:cat>
          <c:val>
            <c:numRef>
              <c:f>Hoja1!$B$2:$B$12</c:f>
              <c:numCache>
                <c:formatCode>0.00%</c:formatCode>
                <c:ptCount val="11"/>
                <c:pt idx="0">
                  <c:v>0.626</c:v>
                </c:pt>
                <c:pt idx="1">
                  <c:v>0.56899999999999995</c:v>
                </c:pt>
                <c:pt idx="2">
                  <c:v>0.61799999999999999</c:v>
                </c:pt>
                <c:pt idx="3">
                  <c:v>0.58699999999999997</c:v>
                </c:pt>
                <c:pt idx="4">
                  <c:v>0.498</c:v>
                </c:pt>
                <c:pt idx="5">
                  <c:v>0.373</c:v>
                </c:pt>
                <c:pt idx="6">
                  <c:v>0.41699999999999998</c:v>
                </c:pt>
                <c:pt idx="7">
                  <c:v>0.45600000000000002</c:v>
                </c:pt>
                <c:pt idx="8">
                  <c:v>0.40300000000000002</c:v>
                </c:pt>
                <c:pt idx="9">
                  <c:v>0.33900000000000002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21-4928-82D0-834B9E0A2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800" b="1" u="sng">
                <a:latin typeface="Garamond" panose="02020404030301010803" pitchFamily="18" charset="0"/>
              </a:defRPr>
            </a:pPr>
            <a:endParaRPr lang="es-AR"/>
          </a:p>
        </c:txPr>
      </c:legendEntry>
      <c:legendEntry>
        <c:idx val="1"/>
        <c:txPr>
          <a:bodyPr/>
          <a:lstStyle/>
          <a:p>
            <a:pPr>
              <a:defRPr sz="1800" b="1" u="sng">
                <a:latin typeface="Garamond" panose="02020404030301010803" pitchFamily="18" charset="0"/>
              </a:defRPr>
            </a:pPr>
            <a:endParaRPr lang="es-AR"/>
          </a:p>
        </c:txPr>
      </c:legendEntry>
      <c:legendEntry>
        <c:idx val="2"/>
        <c:txPr>
          <a:bodyPr/>
          <a:lstStyle/>
          <a:p>
            <a:pPr>
              <a:defRPr sz="1800" b="1" u="sng">
                <a:latin typeface="Garamond" panose="02020404030301010803" pitchFamily="18" charset="0"/>
              </a:defRPr>
            </a:pPr>
            <a:endParaRPr lang="es-AR"/>
          </a:p>
        </c:txPr>
      </c:legendEntry>
      <c:legendEntry>
        <c:idx val="3"/>
        <c:txPr>
          <a:bodyPr/>
          <a:lstStyle/>
          <a:p>
            <a:pPr>
              <a:defRPr sz="1800" b="1" u="sng">
                <a:latin typeface="Garamond" panose="02020404030301010803" pitchFamily="18" charset="0"/>
              </a:defRPr>
            </a:pPr>
            <a:endParaRPr lang="es-AR"/>
          </a:p>
        </c:txPr>
      </c:legendEntry>
      <c:layout>
        <c:manualLayout>
          <c:xMode val="edge"/>
          <c:yMode val="edge"/>
          <c:x val="0.5787543948551398"/>
          <c:y val="0.11094019497562804"/>
          <c:w val="0.41893081343696803"/>
          <c:h val="0.82567160722556743"/>
        </c:manualLayout>
      </c:layout>
      <c:overlay val="0"/>
      <c:txPr>
        <a:bodyPr/>
        <a:lstStyle/>
        <a:p>
          <a:pPr>
            <a:defRPr sz="1600">
              <a:latin typeface="Garamond" panose="02020404030301010803" pitchFamily="18" charset="0"/>
            </a:defRPr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Estudiantes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Secundaria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Modalidad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Adultos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086796442111403"/>
          <c:y val="3.950131233595799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372375328083988E-2"/>
          <c:y val="0.12990939691860554"/>
          <c:w val="0.4636532152230971"/>
          <c:h val="0.7948340832395950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Hoja1!$A$2:$A$12</c:f>
              <c:strCache>
                <c:ptCount val="11"/>
                <c:pt idx="0">
                  <c:v>Tomar decisiones</c:v>
                </c:pt>
                <c:pt idx="1">
                  <c:v>Buscar Información</c:v>
                </c:pt>
                <c:pt idx="2">
                  <c:v>Temas Nuevos</c:v>
                </c:pt>
                <c:pt idx="3">
                  <c:v>Compartir y disfrutar en familia</c:v>
                </c:pt>
                <c:pt idx="4">
                  <c:v>Solicitar ayuda </c:v>
                </c:pt>
                <c:pt idx="5">
                  <c:v>Resolver Problemas</c:v>
                </c:pt>
                <c:pt idx="6">
                  <c:v>Valorar lo importante</c:v>
                </c:pt>
                <c:pt idx="7">
                  <c:v>Organizar los tiempos de Estudio</c:v>
                </c:pt>
                <c:pt idx="8">
                  <c:v>Responsabilizarme de las tareas escolares</c:v>
                </c:pt>
                <c:pt idx="9">
                  <c:v>Usar Recursos Tecnológicos</c:v>
                </c:pt>
                <c:pt idx="10">
                  <c:v>Redactar y comprender textos</c:v>
                </c:pt>
              </c:strCache>
            </c:strRef>
          </c:cat>
          <c:val>
            <c:numRef>
              <c:f>Hoja1!$B$2:$B$12</c:f>
              <c:numCache>
                <c:formatCode>0.00%</c:formatCode>
                <c:ptCount val="11"/>
                <c:pt idx="0">
                  <c:v>0.24199999999999999</c:v>
                </c:pt>
                <c:pt idx="1">
                  <c:v>0.47099999999999997</c:v>
                </c:pt>
                <c:pt idx="2">
                  <c:v>0.433</c:v>
                </c:pt>
                <c:pt idx="3">
                  <c:v>0.40600000000000003</c:v>
                </c:pt>
                <c:pt idx="4">
                  <c:v>0.40100000000000002</c:v>
                </c:pt>
                <c:pt idx="5">
                  <c:v>0.33400000000000002</c:v>
                </c:pt>
                <c:pt idx="6">
                  <c:v>0.32800000000000001</c:v>
                </c:pt>
                <c:pt idx="7">
                  <c:v>0.32500000000000001</c:v>
                </c:pt>
                <c:pt idx="8">
                  <c:v>0.32300000000000001</c:v>
                </c:pt>
                <c:pt idx="9">
                  <c:v>0.24299999999999999</c:v>
                </c:pt>
                <c:pt idx="10">
                  <c:v>0.252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9E-4551-8EF9-4621ACE0F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 sz="1800" b="1" u="sng">
                <a:latin typeface="Garamond" panose="02020404030301010803" pitchFamily="18" charset="0"/>
              </a:defRPr>
            </a:pPr>
            <a:endParaRPr lang="es-AR"/>
          </a:p>
        </c:txPr>
      </c:legendEntry>
      <c:legendEntry>
        <c:idx val="2"/>
        <c:txPr>
          <a:bodyPr/>
          <a:lstStyle/>
          <a:p>
            <a:pPr>
              <a:defRPr sz="1800" b="1" u="sng">
                <a:latin typeface="Garamond" panose="02020404030301010803" pitchFamily="18" charset="0"/>
              </a:defRPr>
            </a:pPr>
            <a:endParaRPr lang="es-AR"/>
          </a:p>
        </c:txPr>
      </c:legendEntry>
      <c:legendEntry>
        <c:idx val="3"/>
        <c:txPr>
          <a:bodyPr/>
          <a:lstStyle/>
          <a:p>
            <a:pPr>
              <a:defRPr sz="1800" b="1" u="sng">
                <a:latin typeface="Garamond" panose="02020404030301010803" pitchFamily="18" charset="0"/>
              </a:defRPr>
            </a:pPr>
            <a:endParaRPr lang="es-AR"/>
          </a:p>
        </c:txPr>
      </c:legendEntry>
      <c:legendEntry>
        <c:idx val="4"/>
        <c:txPr>
          <a:bodyPr/>
          <a:lstStyle/>
          <a:p>
            <a:pPr>
              <a:defRPr sz="1800" b="1" u="sng">
                <a:latin typeface="Garamond" panose="02020404030301010803" pitchFamily="18" charset="0"/>
              </a:defRPr>
            </a:pPr>
            <a:endParaRPr lang="es-AR"/>
          </a:p>
        </c:txPr>
      </c:legendEntry>
      <c:layout>
        <c:manualLayout>
          <c:xMode val="edge"/>
          <c:yMode val="edge"/>
          <c:x val="0.50597203995333917"/>
          <c:y val="8.6350143732033494E-2"/>
          <c:w val="0.48013907115777194"/>
          <c:h val="0.91002155980502442"/>
        </c:manualLayout>
      </c:layout>
      <c:overlay val="0"/>
      <c:txPr>
        <a:bodyPr/>
        <a:lstStyle/>
        <a:p>
          <a:pPr>
            <a:defRPr sz="1600">
              <a:latin typeface="Garamond" panose="02020404030301010803" pitchFamily="18" charset="0"/>
            </a:defRPr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Logrado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2.3148148148148572E-3"/>
                  <c:y val="7.1510284060995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F39-4068-8868-3D06186A47C6}"/>
                </c:ext>
              </c:extLst>
            </c:dLbl>
            <c:dLbl>
              <c:idx val="5"/>
              <c:layout>
                <c:manualLayout>
                  <c:x val="1.2644889357218046E-2"/>
                  <c:y val="6.2897126258289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39-4068-8868-3D06186A47C6}"/>
                </c:ext>
              </c:extLst>
            </c:dLbl>
            <c:dLbl>
              <c:idx val="6"/>
              <c:layout>
                <c:manualLayout>
                  <c:x val="0"/>
                  <c:y val="1.589117423577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39-4068-8868-3D06186A47C6}"/>
                </c:ext>
              </c:extLst>
            </c:dLbl>
            <c:dLbl>
              <c:idx val="8"/>
              <c:layout>
                <c:manualLayout>
                  <c:x val="0"/>
                  <c:y val="9.5347045414661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F39-4068-8868-3D06186A47C6}"/>
                </c:ext>
              </c:extLst>
            </c:dLbl>
            <c:dLbl>
              <c:idx val="9"/>
              <c:layout>
                <c:manualLayout>
                  <c:x val="9.2592592592593437E-3"/>
                  <c:y val="6.3564696943107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F39-4068-8868-3D06186A47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Hoja1!$A$2:$A$11</c:f>
              <c:strCache>
                <c:ptCount val="10"/>
                <c:pt idx="0">
                  <c:v>Buscar Información</c:v>
                </c:pt>
                <c:pt idx="1">
                  <c:v>Temas Nuevos</c:v>
                </c:pt>
                <c:pt idx="2">
                  <c:v>Compartir y disfrutar en familia</c:v>
                </c:pt>
                <c:pt idx="3">
                  <c:v>Solicitar ayuda </c:v>
                </c:pt>
                <c:pt idx="4">
                  <c:v>Resolver Problemas</c:v>
                </c:pt>
                <c:pt idx="5">
                  <c:v>Valorar lo importante</c:v>
                </c:pt>
                <c:pt idx="6">
                  <c:v>Organizar los tiempos de Estudio</c:v>
                </c:pt>
                <c:pt idx="7">
                  <c:v>Responsabilizarme de las tareas escolares</c:v>
                </c:pt>
                <c:pt idx="8">
                  <c:v>Usar Recursos Tecnológicos</c:v>
                </c:pt>
                <c:pt idx="9">
                  <c:v>Redactar y comprender textos</c:v>
                </c:pt>
              </c:strCache>
            </c:strRef>
          </c:cat>
          <c:val>
            <c:numRef>
              <c:f>Hoja1!$B$2:$B$11</c:f>
              <c:numCache>
                <c:formatCode>0.00%</c:formatCode>
                <c:ptCount val="10"/>
                <c:pt idx="0">
                  <c:v>0.28299999999999997</c:v>
                </c:pt>
                <c:pt idx="1">
                  <c:v>0.46200000000000002</c:v>
                </c:pt>
                <c:pt idx="2">
                  <c:v>0.66900000000000004</c:v>
                </c:pt>
                <c:pt idx="3">
                  <c:v>0.34399999999999997</c:v>
                </c:pt>
                <c:pt idx="4" formatCode="General">
                  <c:v>0</c:v>
                </c:pt>
                <c:pt idx="5">
                  <c:v>0.57299999999999995</c:v>
                </c:pt>
                <c:pt idx="6">
                  <c:v>1.2999999999999999E-2</c:v>
                </c:pt>
                <c:pt idx="7">
                  <c:v>2.3E-2</c:v>
                </c:pt>
                <c:pt idx="8">
                  <c:v>0.22900000000000001</c:v>
                </c:pt>
                <c:pt idx="9">
                  <c:v>0.126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F39-4068-8868-3D06186A47C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 Proceso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4.6296296296296086E-3"/>
                  <c:y val="6.3564696943107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F39-4068-8868-3D06186A47C6}"/>
                </c:ext>
              </c:extLst>
            </c:dLbl>
            <c:dLbl>
              <c:idx val="2"/>
              <c:layout>
                <c:manualLayout>
                  <c:x val="-4.7058823529411761E-3"/>
                  <c:y val="6.4748213664950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F39-4068-8868-3D06186A47C6}"/>
                </c:ext>
              </c:extLst>
            </c:dLbl>
            <c:dLbl>
              <c:idx val="3"/>
              <c:layout>
                <c:manualLayout>
                  <c:x val="2.3148148148148147E-3"/>
                  <c:y val="5.1646316266274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F39-4068-8868-3D06186A47C6}"/>
                </c:ext>
              </c:extLst>
            </c:dLbl>
            <c:dLbl>
              <c:idx val="5"/>
              <c:layout>
                <c:manualLayout>
                  <c:x val="4.6296296296296294E-3"/>
                  <c:y val="8.7401458296772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F39-4068-8868-3D06186A47C6}"/>
                </c:ext>
              </c:extLst>
            </c:dLbl>
            <c:dLbl>
              <c:idx val="7"/>
              <c:layout>
                <c:manualLayout>
                  <c:x val="8.4875562720133283E-17"/>
                  <c:y val="3.1782348471553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F39-4068-8868-3D06186A47C6}"/>
                </c:ext>
              </c:extLst>
            </c:dLbl>
            <c:dLbl>
              <c:idx val="8"/>
              <c:layout>
                <c:manualLayout>
                  <c:x val="0"/>
                  <c:y val="1.589117423577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F39-4068-8868-3D06186A47C6}"/>
                </c:ext>
              </c:extLst>
            </c:dLbl>
            <c:dLbl>
              <c:idx val="9"/>
              <c:layout>
                <c:manualLayout>
                  <c:x val="2.7777777777777776E-2"/>
                  <c:y val="9.1374251855716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F39-4068-8868-3D06186A47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Hoja1!$A$2:$A$11</c:f>
              <c:strCache>
                <c:ptCount val="10"/>
                <c:pt idx="0">
                  <c:v>Buscar Información</c:v>
                </c:pt>
                <c:pt idx="1">
                  <c:v>Temas Nuevos</c:v>
                </c:pt>
                <c:pt idx="2">
                  <c:v>Compartir y disfrutar en familia</c:v>
                </c:pt>
                <c:pt idx="3">
                  <c:v>Solicitar ayuda </c:v>
                </c:pt>
                <c:pt idx="4">
                  <c:v>Resolver Problemas</c:v>
                </c:pt>
                <c:pt idx="5">
                  <c:v>Valorar lo importante</c:v>
                </c:pt>
                <c:pt idx="6">
                  <c:v>Organizar los tiempos de Estudio</c:v>
                </c:pt>
                <c:pt idx="7">
                  <c:v>Responsabilizarme de las tareas escolares</c:v>
                </c:pt>
                <c:pt idx="8">
                  <c:v>Usar Recursos Tecnológicos</c:v>
                </c:pt>
                <c:pt idx="9">
                  <c:v>Redactar y comprender textos</c:v>
                </c:pt>
              </c:strCache>
            </c:strRef>
          </c:cat>
          <c:val>
            <c:numRef>
              <c:f>Hoja1!$C$2:$C$11</c:f>
              <c:numCache>
                <c:formatCode>0.00%</c:formatCode>
                <c:ptCount val="10"/>
                <c:pt idx="0" formatCode="0%">
                  <c:v>0.71</c:v>
                </c:pt>
                <c:pt idx="1">
                  <c:v>0.42399999999999999</c:v>
                </c:pt>
                <c:pt idx="2">
                  <c:v>0.316</c:v>
                </c:pt>
                <c:pt idx="3">
                  <c:v>0.158</c:v>
                </c:pt>
                <c:pt idx="4">
                  <c:v>0.20200000000000001</c:v>
                </c:pt>
                <c:pt idx="5">
                  <c:v>0.42699999999999999</c:v>
                </c:pt>
                <c:pt idx="6">
                  <c:v>0.89500000000000002</c:v>
                </c:pt>
                <c:pt idx="7">
                  <c:v>0.23599999999999999</c:v>
                </c:pt>
                <c:pt idx="8">
                  <c:v>0.40200000000000002</c:v>
                </c:pt>
                <c:pt idx="9">
                  <c:v>0.32900000000000001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F39-4068-8868-3D06186A47C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No logrado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574074074074073E-2"/>
                  <c:y val="0.10726542609149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F39-4068-8868-3D06186A47C6}"/>
                </c:ext>
              </c:extLst>
            </c:dLbl>
            <c:dLbl>
              <c:idx val="8"/>
              <c:layout>
                <c:manualLayout>
                  <c:x val="1.3888888888888888E-2"/>
                  <c:y val="6.7537490502051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F39-4068-8868-3D06186A47C6}"/>
                </c:ext>
              </c:extLst>
            </c:dLbl>
            <c:dLbl>
              <c:idx val="9"/>
              <c:layout>
                <c:manualLayout>
                  <c:x val="0"/>
                  <c:y val="5.9591903384163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F39-4068-8868-3D06186A47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Hoja1!$A$2:$A$11</c:f>
              <c:strCache>
                <c:ptCount val="10"/>
                <c:pt idx="0">
                  <c:v>Buscar Información</c:v>
                </c:pt>
                <c:pt idx="1">
                  <c:v>Temas Nuevos</c:v>
                </c:pt>
                <c:pt idx="2">
                  <c:v>Compartir y disfrutar en familia</c:v>
                </c:pt>
                <c:pt idx="3">
                  <c:v>Solicitar ayuda </c:v>
                </c:pt>
                <c:pt idx="4">
                  <c:v>Resolver Problemas</c:v>
                </c:pt>
                <c:pt idx="5">
                  <c:v>Valorar lo importante</c:v>
                </c:pt>
                <c:pt idx="6">
                  <c:v>Organizar los tiempos de Estudio</c:v>
                </c:pt>
                <c:pt idx="7">
                  <c:v>Responsabilizarme de las tareas escolares</c:v>
                </c:pt>
                <c:pt idx="8">
                  <c:v>Usar Recursos Tecnológicos</c:v>
                </c:pt>
                <c:pt idx="9">
                  <c:v>Redactar y comprender textos</c:v>
                </c:pt>
              </c:strCache>
            </c:strRef>
          </c:cat>
          <c:val>
            <c:numRef>
              <c:f>Hoja1!$D$2:$D$11</c:f>
              <c:numCache>
                <c:formatCode>0.00%</c:formatCode>
                <c:ptCount val="10"/>
                <c:pt idx="0">
                  <c:v>0.23599999999999999</c:v>
                </c:pt>
                <c:pt idx="1">
                  <c:v>0.114</c:v>
                </c:pt>
                <c:pt idx="2">
                  <c:v>1.4999999999999999E-2</c:v>
                </c:pt>
                <c:pt idx="3">
                  <c:v>0.498</c:v>
                </c:pt>
                <c:pt idx="4">
                  <c:v>0.56499999999999995</c:v>
                </c:pt>
                <c:pt idx="6">
                  <c:v>9.1999999999999998E-2</c:v>
                </c:pt>
                <c:pt idx="7">
                  <c:v>0.74099999999999999</c:v>
                </c:pt>
                <c:pt idx="8">
                  <c:v>0.36899999999999999</c:v>
                </c:pt>
                <c:pt idx="9">
                  <c:v>0.54500000000000004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2F39-4068-8868-3D06186A4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91136"/>
        <c:axId val="77717504"/>
      </c:barChart>
      <c:catAx>
        <c:axId val="7769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Garamond" panose="02020404030301010803" pitchFamily="18" charset="0"/>
              </a:defRPr>
            </a:pPr>
            <a:endParaRPr lang="es-AR"/>
          </a:p>
        </c:txPr>
        <c:crossAx val="77717504"/>
        <c:crosses val="autoZero"/>
        <c:auto val="1"/>
        <c:lblAlgn val="ctr"/>
        <c:lblOffset val="100"/>
        <c:noMultiLvlLbl val="0"/>
      </c:catAx>
      <c:valAx>
        <c:axId val="777175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76911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latin typeface="Garamond" panose="02020404030301010803" pitchFamily="18" charset="0"/>
            </a:defRPr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93256051326917"/>
          <c:y val="4.0139670041244843E-2"/>
          <c:w val="0.59146890492855064"/>
          <c:h val="0.8078788316733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600" b="1"/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600" b="1"/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Estudiantes 2° Ciclo-Primaria</c:v>
                </c:pt>
                <c:pt idx="4">
                  <c:v>Estudiantes Secundaria/Adultos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0.00%">
                  <c:v>0.96099999999999997</c:v>
                </c:pt>
                <c:pt idx="4" formatCode="0.00%">
                  <c:v>0.85799999999999998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397-4FC6-A102-51AA84DD3EA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Estudiantes 2° Ciclo-Primaria</c:v>
                </c:pt>
                <c:pt idx="4">
                  <c:v>Estudiantes Secundaria/Adultos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 formatCode="0.00%">
                  <c:v>3.9E-2</c:v>
                </c:pt>
                <c:pt idx="4" formatCode="0.00%">
                  <c:v>0.14199999999999999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397-4FC6-A102-51AA84DD3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768192"/>
        <c:axId val="77769728"/>
      </c:barChart>
      <c:catAx>
        <c:axId val="77768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AR"/>
          </a:p>
        </c:txPr>
        <c:crossAx val="77769728"/>
        <c:crosses val="autoZero"/>
        <c:auto val="1"/>
        <c:lblAlgn val="ctr"/>
        <c:lblOffset val="100"/>
        <c:noMultiLvlLbl val="0"/>
      </c:catAx>
      <c:valAx>
        <c:axId val="777697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7768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507689674242227"/>
          <c:y val="0.36183727034120744"/>
          <c:w val="0.1047893239933637"/>
          <c:h val="0.18951990376202973"/>
        </c:manualLayout>
      </c:layout>
      <c:overlay val="0"/>
      <c:txPr>
        <a:bodyPr/>
        <a:lstStyle/>
        <a:p>
          <a:pPr>
            <a:defRPr sz="1600">
              <a:latin typeface="Garamond" panose="02020404030301010803" pitchFamily="18" charset="0"/>
            </a:defRPr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Todas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5.6921675774134787E-3"/>
                  <c:y val="0.127314814814814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0DA-4590-9646-D514CAE3CC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5"/>
                <c:pt idx="0">
                  <c:v>Estudiantes de Segundo Ciclo-Primaria</c:v>
                </c:pt>
                <c:pt idx="2">
                  <c:v>Estudiantes de Secundaria-Adultos</c:v>
                </c:pt>
                <c:pt idx="4">
                  <c:v>Papás y/o Tutores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 formatCode="0.00%">
                  <c:v>0.52400000000000002</c:v>
                </c:pt>
                <c:pt idx="2" formatCode="0.00%">
                  <c:v>0.26500000000000001</c:v>
                </c:pt>
                <c:pt idx="4" formatCode="0.00%">
                  <c:v>0.59299999999999997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DA-4590-9646-D514CAE3CC6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Algunas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5382513661202194E-3"/>
                  <c:y val="0.150462962962962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DA-4590-9646-D514CAE3CC63}"/>
                </c:ext>
              </c:extLst>
            </c:dLbl>
            <c:dLbl>
              <c:idx val="4"/>
              <c:layout>
                <c:manualLayout>
                  <c:x val="2.050580997949419E-2"/>
                  <c:y val="0.13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0DA-4590-9646-D514CAE3CC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5"/>
                <c:pt idx="0">
                  <c:v>Estudiantes de Segundo Ciclo-Primaria</c:v>
                </c:pt>
                <c:pt idx="2">
                  <c:v>Estudiantes de Secundaria-Adultos</c:v>
                </c:pt>
                <c:pt idx="4">
                  <c:v>Papás y/o Tutores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 formatCode="0.00%">
                  <c:v>0.46600000000000003</c:v>
                </c:pt>
                <c:pt idx="2" formatCode="0.00%">
                  <c:v>0.69699999999999995</c:v>
                </c:pt>
                <c:pt idx="4" formatCode="0.00%">
                  <c:v>0.39300000000000002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0DA-4590-9646-D514CAE3CC6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Ninguna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4153005464480878E-2"/>
                  <c:y val="9.2592592592592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0DA-4590-9646-D514CAE3CC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5"/>
                <c:pt idx="0">
                  <c:v>Estudiantes de Segundo Ciclo-Primaria</c:v>
                </c:pt>
                <c:pt idx="2">
                  <c:v>Estudiantes de Secundaria-Adultos</c:v>
                </c:pt>
                <c:pt idx="4">
                  <c:v>Papás y/o Tutores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 formatCode="0%">
                  <c:v>0.01</c:v>
                </c:pt>
                <c:pt idx="2" formatCode="0.00%">
                  <c:v>0.33800000000000002</c:v>
                </c:pt>
                <c:pt idx="4" formatCode="0.00%">
                  <c:v>1.4E-2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0DA-4590-9646-D514CAE3C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723328"/>
        <c:axId val="78741504"/>
      </c:barChart>
      <c:catAx>
        <c:axId val="78723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AR"/>
          </a:p>
        </c:txPr>
        <c:crossAx val="78741504"/>
        <c:crosses val="autoZero"/>
        <c:auto val="1"/>
        <c:lblAlgn val="ctr"/>
        <c:lblOffset val="100"/>
        <c:noMultiLvlLbl val="0"/>
      </c:catAx>
      <c:valAx>
        <c:axId val="787415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8723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34480430570891"/>
          <c:y val="7.5964027612986734E-2"/>
          <c:w val="0.15207319749687778"/>
          <c:h val="0.71203326681767531"/>
        </c:manualLayout>
      </c:layout>
      <c:overlay val="0"/>
      <c:txPr>
        <a:bodyPr/>
        <a:lstStyle/>
        <a:p>
          <a:pPr>
            <a:defRPr sz="1800">
              <a:latin typeface="Garamond" panose="02020404030301010803" pitchFamily="18" charset="0"/>
            </a:defRPr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0.23498</cdr:x>
      <cdr:y>0.04872</cdr:y>
    </cdr:from>
    <cdr:to>
      <cdr:x>0.24868</cdr:x>
      <cdr:y>0.11833</cdr:y>
    </cdr:to>
    <cdr:sp macro="" textlink="">
      <cdr:nvSpPr>
        <cdr:cNvPr id="2" name="Flecha abajo 1"/>
        <cdr:cNvSpPr/>
      </cdr:nvSpPr>
      <cdr:spPr>
        <a:xfrm xmlns:a="http://schemas.openxmlformats.org/drawingml/2006/main">
          <a:off x="2832100" y="266700"/>
          <a:ext cx="165100" cy="381000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0.6356</cdr:x>
      <cdr:y>0.05708</cdr:y>
    </cdr:from>
    <cdr:to>
      <cdr:x>0.65116</cdr:x>
      <cdr:y>0.12557</cdr:y>
    </cdr:to>
    <cdr:sp macro="" textlink="">
      <cdr:nvSpPr>
        <cdr:cNvPr id="2" name="Flecha abajo 1"/>
        <cdr:cNvSpPr/>
      </cdr:nvSpPr>
      <cdr:spPr>
        <a:xfrm xmlns:a="http://schemas.openxmlformats.org/drawingml/2006/main">
          <a:off x="6224588" y="254000"/>
          <a:ext cx="152400" cy="304800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856985"/>
            <a:ext cx="8915399" cy="2262781"/>
          </a:xfrm>
        </p:spPr>
        <p:txBody>
          <a:bodyPr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Informe Encuestas </a:t>
            </a:r>
            <a:b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Jurisdiccionales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1536" y="5994563"/>
            <a:ext cx="9939579" cy="2298537"/>
          </a:xfrm>
        </p:spPr>
        <p:txBody>
          <a:bodyPr>
            <a:normAutofit/>
          </a:bodyPr>
          <a:lstStyle/>
          <a:p>
            <a:pPr algn="r"/>
            <a:r>
              <a:rPr lang="es-ES" sz="2800" dirty="0" smtClean="0">
                <a:solidFill>
                  <a:schemeClr val="tx1"/>
                </a:solidFill>
              </a:rPr>
              <a:t>6 de Julio de 2020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"/>
            <a:ext cx="13592588" cy="933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57200"/>
            <a:ext cx="9175103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23924"/>
            <a:ext cx="135925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8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87525" y="571500"/>
            <a:ext cx="9958388" cy="1511300"/>
          </a:xfrm>
        </p:spPr>
        <p:txBody>
          <a:bodyPr>
            <a:normAutofit/>
          </a:bodyPr>
          <a:lstStyle/>
          <a:p>
            <a:r>
              <a:rPr lang="es-AR" sz="2400" dirty="0">
                <a:latin typeface="Garamond" panose="02020404030301010803" pitchFamily="18" charset="0"/>
              </a:rPr>
              <a:t>Frente a la pregunta sobre cuántas dudas pudieron resolver los estudiantes frente a las actividades propuestas en las guías pedagógicas, se </a:t>
            </a:r>
            <a:r>
              <a:rPr lang="es-AR" sz="2400" dirty="0" smtClean="0">
                <a:latin typeface="Garamond" panose="02020404030301010803" pitchFamily="18" charset="0"/>
              </a:rPr>
              <a:t>respondió:</a:t>
            </a:r>
            <a:endParaRPr lang="en-US" sz="2400" dirty="0"/>
          </a:p>
        </p:txBody>
      </p:sp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0"/>
            <a:ext cx="3371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484454788"/>
              </p:ext>
            </p:extLst>
          </p:nvPr>
        </p:nvGraphicFramePr>
        <p:xfrm>
          <a:off x="1179512" y="1739900"/>
          <a:ext cx="10771188" cy="445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lecha abajo 5"/>
          <p:cNvSpPr/>
          <p:nvPr/>
        </p:nvSpPr>
        <p:spPr>
          <a:xfrm>
            <a:off x="2006600" y="228219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Flecha abajo 6"/>
          <p:cNvSpPr/>
          <p:nvPr/>
        </p:nvSpPr>
        <p:spPr>
          <a:xfrm>
            <a:off x="5054600" y="1435100"/>
            <a:ext cx="152400" cy="3048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7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Encuesta para Padres, Tutores y/o Responsables Adultos</a:t>
            </a:r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854" y="2181225"/>
            <a:ext cx="8073188" cy="418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8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474" y="878319"/>
            <a:ext cx="8554452" cy="554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18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695" y="950495"/>
            <a:ext cx="7712242" cy="511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9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759" y="818148"/>
            <a:ext cx="8193504" cy="522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03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Encuestas para estudiantes de nivel inicial, primaria y educación especial</a:t>
            </a:r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263" y="2332038"/>
            <a:ext cx="7255042" cy="4008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6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25" y="565484"/>
            <a:ext cx="8037095" cy="560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85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95" y="565484"/>
            <a:ext cx="8674767" cy="522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3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663" y="565483"/>
            <a:ext cx="7736305" cy="5522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6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947" y="661737"/>
            <a:ext cx="7952873" cy="537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4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147"/>
            <a:ext cx="3371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4067420" y="3928056"/>
            <a:ext cx="622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600" dirty="0" smtClean="0">
                <a:latin typeface="Garamond" panose="02020404030301010803" pitchFamily="18" charset="0"/>
              </a:rPr>
              <a:t>Se</a:t>
            </a:r>
            <a:r>
              <a:rPr lang="es-ES" sz="3600" dirty="0" smtClean="0"/>
              <a:t> </a:t>
            </a:r>
            <a:r>
              <a:rPr lang="es-AR" sz="3600" dirty="0" smtClean="0">
                <a:latin typeface="Garamond" panose="02020404030301010803" pitchFamily="18" charset="0"/>
              </a:rPr>
              <a:t>constituyen </a:t>
            </a:r>
            <a:r>
              <a:rPr lang="es-AR" sz="3600" dirty="0">
                <a:latin typeface="Garamond" panose="02020404030301010803" pitchFamily="18" charset="0"/>
              </a:rPr>
              <a:t>en insumo para trabajar en orientaciones para la               </a:t>
            </a:r>
            <a:r>
              <a:rPr lang="es-AR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Puesta en </a:t>
            </a:r>
            <a:r>
              <a:rPr lang="es-A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Común</a:t>
            </a:r>
            <a:endParaRPr lang="es-ES" sz="4800" u="sng" dirty="0"/>
          </a:p>
        </p:txBody>
      </p:sp>
      <p:sp>
        <p:nvSpPr>
          <p:cNvPr id="8" name="Rectángulo 7"/>
          <p:cNvSpPr/>
          <p:nvPr/>
        </p:nvSpPr>
        <p:spPr>
          <a:xfrm>
            <a:off x="2715466" y="1016593"/>
            <a:ext cx="691567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4000" dirty="0">
                <a:latin typeface="Garamond" panose="02020404030301010803" pitchFamily="18" charset="0"/>
              </a:rPr>
              <a:t>Presentamos los resultados de las </a:t>
            </a:r>
            <a:endParaRPr lang="es-AR" sz="4000" dirty="0" smtClean="0">
              <a:latin typeface="Garamond" panose="02020404030301010803" pitchFamily="18" charset="0"/>
            </a:endParaRPr>
          </a:p>
          <a:p>
            <a:pPr algn="ctr"/>
            <a:r>
              <a:rPr lang="es-AR" sz="4000" dirty="0" smtClean="0">
                <a:latin typeface="Garamond" panose="02020404030301010803" pitchFamily="18" charset="0"/>
              </a:rPr>
              <a:t>Encuestas Jurisdiccionales</a:t>
            </a:r>
            <a:r>
              <a:rPr lang="es-AR" dirty="0" smtClean="0">
                <a:latin typeface="Garamond" panose="02020404030301010803" pitchFamily="18" charset="0"/>
              </a:rPr>
              <a:t>. </a:t>
            </a:r>
            <a:endParaRPr lang="en-US" dirty="0"/>
          </a:p>
        </p:txBody>
      </p:sp>
      <p:sp>
        <p:nvSpPr>
          <p:cNvPr id="9" name="Flecha abajo 8"/>
          <p:cNvSpPr/>
          <p:nvPr/>
        </p:nvSpPr>
        <p:spPr>
          <a:xfrm>
            <a:off x="5995504" y="2753266"/>
            <a:ext cx="355600" cy="761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Encuesta </a:t>
            </a:r>
            <a:r>
              <a:rPr lang="es-ES" dirty="0"/>
              <a:t>realizada a estudiantes de nivel secundaria y educación de adultos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463" y="1997242"/>
            <a:ext cx="6400800" cy="4054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0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569" y="745957"/>
            <a:ext cx="7459578" cy="512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1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232" y="673768"/>
            <a:ext cx="747161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61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348" y="685800"/>
            <a:ext cx="7363326" cy="510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8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9925" y="0"/>
            <a:ext cx="8911687" cy="1280890"/>
          </a:xfrm>
        </p:spPr>
        <p:txBody>
          <a:bodyPr/>
          <a:lstStyle/>
          <a:p>
            <a:pPr algn="ctr"/>
            <a:r>
              <a:rPr lang="es-ES" dirty="0" smtClean="0">
                <a:latin typeface="Garamond" panose="02020404030301010803" pitchFamily="18" charset="0"/>
              </a:rPr>
              <a:t>Supervisores, Directores y Docentes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74812" y="1054100"/>
            <a:ext cx="10136188" cy="2197100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>
                <a:latin typeface="Garamond" panose="02020404030301010803" pitchFamily="18" charset="0"/>
              </a:rPr>
              <a:t>Las </a:t>
            </a:r>
            <a:r>
              <a:rPr lang="es-ES" sz="2400" dirty="0">
                <a:latin typeface="Garamond" panose="02020404030301010803" pitchFamily="18" charset="0"/>
              </a:rPr>
              <a:t>características que le imprime el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nuevo formato de educación en la distancia</a:t>
            </a:r>
            <a:r>
              <a:rPr lang="es-ES" sz="2400" dirty="0">
                <a:latin typeface="Garamond" panose="02020404030301010803" pitchFamily="18" charset="0"/>
              </a:rPr>
              <a:t>, ha sido percibido por más del 96% de los supervisores, directivos y docentes como un enorme </a:t>
            </a:r>
            <a:r>
              <a:rPr lang="es-ES" sz="2400" dirty="0" smtClean="0">
                <a:latin typeface="Garamond" panose="02020404030301010803" pitchFamily="18" charset="0"/>
              </a:rPr>
              <a:t>desafío.</a:t>
            </a:r>
          </a:p>
          <a:p>
            <a:pPr algn="just"/>
            <a:r>
              <a:rPr lang="es-ES" sz="2400" dirty="0" smtClean="0">
                <a:latin typeface="Garamond" panose="02020404030301010803" pitchFamily="18" charset="0"/>
              </a:rPr>
              <a:t>Este desafío lo </a:t>
            </a:r>
            <a:r>
              <a:rPr lang="es-ES" sz="2400" dirty="0">
                <a:latin typeface="Garamond" panose="02020404030301010803" pitchFamily="18" charset="0"/>
              </a:rPr>
              <a:t>han podido afrontar –con mayor o menor dificultad- debido a que cuentan con las siguientes </a:t>
            </a:r>
            <a:r>
              <a:rPr lang="es-ES" sz="2400" dirty="0" smtClean="0">
                <a:latin typeface="Garamond" panose="02020404030301010803" pitchFamily="18" charset="0"/>
              </a:rPr>
              <a:t>herramientas:</a:t>
            </a:r>
            <a:endParaRPr lang="en-US" sz="2400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55212433"/>
              </p:ext>
            </p:extLst>
          </p:nvPr>
        </p:nvGraphicFramePr>
        <p:xfrm>
          <a:off x="2451100" y="3251200"/>
          <a:ext cx="8839200" cy="349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147"/>
            <a:ext cx="3371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81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8412" y="495300"/>
            <a:ext cx="9653588" cy="3777622"/>
          </a:xfrm>
        </p:spPr>
        <p:txBody>
          <a:bodyPr>
            <a:normAutofit/>
          </a:bodyPr>
          <a:lstStyle/>
          <a:p>
            <a:pPr algn="just"/>
            <a:r>
              <a:rPr lang="es-AR" sz="2400" dirty="0" smtClean="0">
                <a:latin typeface="Garamond" panose="02020404030301010803" pitchFamily="18" charset="0"/>
              </a:rPr>
              <a:t>Ambos </a:t>
            </a:r>
            <a:r>
              <a:rPr lang="es-AR" sz="2400" dirty="0">
                <a:latin typeface="Garamond" panose="02020404030301010803" pitchFamily="18" charset="0"/>
              </a:rPr>
              <a:t>grupos indicaron que obtuvieron (en un 47.9% -</a:t>
            </a:r>
            <a:r>
              <a:rPr lang="es-AR" sz="2400" dirty="0" smtClean="0">
                <a:latin typeface="Garamond" panose="02020404030301010803" pitchFamily="18" charset="0"/>
              </a:rPr>
              <a:t>Docentes- </a:t>
            </a:r>
            <a:r>
              <a:rPr lang="es-AR" sz="2400" dirty="0">
                <a:latin typeface="Garamond" panose="02020404030301010803" pitchFamily="18" charset="0"/>
              </a:rPr>
              <a:t>y en un 64.7</a:t>
            </a:r>
            <a:r>
              <a:rPr lang="es-AR" sz="2400" dirty="0" smtClean="0">
                <a:latin typeface="Garamond" panose="02020404030301010803" pitchFamily="18" charset="0"/>
              </a:rPr>
              <a:t>% -</a:t>
            </a:r>
            <a:r>
              <a:rPr lang="es-AR" sz="2400" dirty="0">
                <a:latin typeface="Garamond" panose="02020404030301010803" pitchFamily="18" charset="0"/>
              </a:rPr>
              <a:t>Supervisores y </a:t>
            </a:r>
            <a:r>
              <a:rPr lang="es-AR" sz="2400" dirty="0" smtClean="0">
                <a:latin typeface="Garamond" panose="02020404030301010803" pitchFamily="18" charset="0"/>
              </a:rPr>
              <a:t>Directores-) </a:t>
            </a:r>
            <a:r>
              <a:rPr lang="es-AR" sz="2400" dirty="0">
                <a:latin typeface="Garamond" panose="02020404030301010803" pitchFamily="18" charset="0"/>
              </a:rPr>
              <a:t>desde el Ministerio de Educación, Orientaciones Pedagógicas para diseñar las Guías </a:t>
            </a:r>
            <a:r>
              <a:rPr lang="es-AR" sz="2400" dirty="0" smtClean="0">
                <a:latin typeface="Garamond" panose="02020404030301010803" pitchFamily="18" charset="0"/>
              </a:rPr>
              <a:t>Pedagógicas.</a:t>
            </a:r>
          </a:p>
          <a:p>
            <a:pPr algn="just"/>
            <a:r>
              <a:rPr lang="es-ES" sz="2400" dirty="0" smtClean="0">
                <a:latin typeface="Garamond" panose="02020404030301010803" pitchFamily="18" charset="0"/>
              </a:rPr>
              <a:t>En </a:t>
            </a:r>
            <a:r>
              <a:rPr lang="es-ES" sz="2400" dirty="0">
                <a:latin typeface="Garamond" panose="02020404030301010803" pitchFamily="18" charset="0"/>
              </a:rPr>
              <a:t>término de las dificultades que surgieron con mayor frecuencia frente al trabajo desde casa, se resalta la siguiente </a:t>
            </a:r>
            <a:r>
              <a:rPr lang="es-ES" sz="2400" dirty="0" smtClean="0">
                <a:latin typeface="Garamond" panose="02020404030301010803" pitchFamily="18" charset="0"/>
              </a:rPr>
              <a:t>información:</a:t>
            </a:r>
            <a:endParaRPr lang="en-US" sz="2400" dirty="0">
              <a:latin typeface="Garamond" panose="02020404030301010803" pitchFamily="18" charset="0"/>
            </a:endParaRPr>
          </a:p>
        </p:txBody>
      </p:sp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147"/>
            <a:ext cx="3371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7572844"/>
              </p:ext>
            </p:extLst>
          </p:nvPr>
        </p:nvGraphicFramePr>
        <p:xfrm>
          <a:off x="2171700" y="2565400"/>
          <a:ext cx="92583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27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3012" y="419100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es-ES" sz="2400" smtClean="0">
                <a:latin typeface="Garamond" panose="02020404030301010803" pitchFamily="18" charset="0"/>
              </a:rPr>
              <a:t>Para organizar el retorno a la presencialidad hay un dato que resulta muy importante, está vinculado a las capacidades que los docentes priorizaron en sus propuestas pedagógicas para que los estudiantes desarrollen. De lo analizado en las encuestas surge la siguiente información:</a:t>
            </a:r>
            <a:endParaRPr lang="en-US" sz="2400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51939106"/>
              </p:ext>
            </p:extLst>
          </p:nvPr>
        </p:nvGraphicFramePr>
        <p:xfrm>
          <a:off x="2209800" y="2215515"/>
          <a:ext cx="8403113" cy="464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lecha derecha 4"/>
          <p:cNvSpPr/>
          <p:nvPr/>
        </p:nvSpPr>
        <p:spPr>
          <a:xfrm>
            <a:off x="8242300" y="24511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9002712" y="2310368"/>
            <a:ext cx="21771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>
                <a:latin typeface="Garamond" panose="02020404030301010803" pitchFamily="18" charset="0"/>
                <a:ea typeface="Calibri" panose="020F0502020204030204" pitchFamily="34" charset="0"/>
              </a:rPr>
              <a:t>Resol. 3986-ME-18 </a:t>
            </a:r>
            <a:endParaRPr lang="en-US" sz="2000" dirty="0">
              <a:latin typeface="Garamond" panose="02020404030301010803" pitchFamily="18" charset="0"/>
            </a:endParaRPr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0"/>
            <a:ext cx="3371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0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128810"/>
            <a:ext cx="8911687" cy="1280890"/>
          </a:xfrm>
        </p:spPr>
        <p:txBody>
          <a:bodyPr/>
          <a:lstStyle/>
          <a:p>
            <a:pPr algn="ctr"/>
            <a:r>
              <a:rPr lang="es-ES" dirty="0" smtClean="0">
                <a:latin typeface="Garamond" panose="02020404030301010803" pitchFamily="18" charset="0"/>
              </a:rPr>
              <a:t>Estudiantes, padres y/o tutores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24012" y="889000"/>
            <a:ext cx="10567988" cy="1651000"/>
          </a:xfrm>
        </p:spPr>
        <p:txBody>
          <a:bodyPr>
            <a:normAutofit/>
          </a:bodyPr>
          <a:lstStyle/>
          <a:p>
            <a:pPr algn="just"/>
            <a:r>
              <a:rPr lang="es-AR" sz="2400" dirty="0">
                <a:latin typeface="Garamond" panose="02020404030301010803" pitchFamily="18" charset="0"/>
              </a:rPr>
              <a:t>Este dato brindado por los docentes, resulta interesante si lo contrastamos con lo que los estudiantes y papás y/o tutores respondieron acerca de </a:t>
            </a:r>
            <a:r>
              <a:rPr lang="es-AR" sz="2400" b="1" u="sng" dirty="0">
                <a:latin typeface="Garamond" panose="02020404030301010803" pitchFamily="18" charset="0"/>
              </a:rPr>
              <a:t>qué aprendieron en este tiempo en el que se quedaron en casa</a:t>
            </a:r>
            <a:r>
              <a:rPr lang="es-AR" sz="2400" dirty="0">
                <a:latin typeface="Garamond" panose="02020404030301010803" pitchFamily="18" charset="0"/>
              </a:rPr>
              <a:t>, destacándose los siguientes aprendizajes </a:t>
            </a:r>
            <a:r>
              <a:rPr lang="es-AR" sz="2400" dirty="0" smtClean="0">
                <a:latin typeface="Garamond" panose="02020404030301010803" pitchFamily="18" charset="0"/>
              </a:rPr>
              <a:t>para:</a:t>
            </a:r>
            <a:endParaRPr lang="en-US" sz="2400" dirty="0">
              <a:latin typeface="Garamond" panose="02020404030301010803" pitchFamily="18" charset="0"/>
            </a:endParaRPr>
          </a:p>
        </p:txBody>
      </p:sp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0"/>
            <a:ext cx="3371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211440373"/>
              </p:ext>
            </p:extLst>
          </p:nvPr>
        </p:nvGraphicFramePr>
        <p:xfrm>
          <a:off x="1282701" y="2362200"/>
          <a:ext cx="10218198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54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185056230"/>
              </p:ext>
            </p:extLst>
          </p:nvPr>
        </p:nvGraphicFramePr>
        <p:xfrm>
          <a:off x="1803400" y="825500"/>
          <a:ext cx="10160000" cy="576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0"/>
            <a:ext cx="3371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1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51625" y="466725"/>
            <a:ext cx="8911687" cy="1280890"/>
          </a:xfrm>
        </p:spPr>
        <p:txBody>
          <a:bodyPr>
            <a:normAutofit/>
          </a:bodyPr>
          <a:lstStyle/>
          <a:p>
            <a:r>
              <a:rPr lang="es-AR" sz="2400" dirty="0">
                <a:latin typeface="Garamond" panose="02020404030301010803" pitchFamily="18" charset="0"/>
              </a:rPr>
              <a:t>E</a:t>
            </a:r>
            <a:r>
              <a:rPr lang="es-AR" sz="2400" dirty="0" smtClean="0">
                <a:latin typeface="Garamond" panose="02020404030301010803" pitchFamily="18" charset="0"/>
              </a:rPr>
              <a:t>stimación </a:t>
            </a:r>
            <a:r>
              <a:rPr lang="es-AR" sz="2400" dirty="0">
                <a:latin typeface="Garamond" panose="02020404030301010803" pitchFamily="18" charset="0"/>
              </a:rPr>
              <a:t>que los papás o tutores han realizado sobre lo que sus hijos o tutorados han aprendido en casa</a:t>
            </a:r>
            <a:endParaRPr lang="en-US" sz="2400" dirty="0">
              <a:latin typeface="Garamond" panose="02020404030301010803" pitchFamily="18" charset="0"/>
            </a:endParaRPr>
          </a:p>
        </p:txBody>
      </p:sp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0"/>
            <a:ext cx="3371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888370110"/>
              </p:ext>
            </p:extLst>
          </p:nvPr>
        </p:nvGraphicFramePr>
        <p:xfrm>
          <a:off x="279400" y="1384300"/>
          <a:ext cx="12052300" cy="547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lecha abajo 5"/>
          <p:cNvSpPr/>
          <p:nvPr/>
        </p:nvSpPr>
        <p:spPr>
          <a:xfrm>
            <a:off x="6223000" y="2214340"/>
            <a:ext cx="165100" cy="381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Flecha abajo 6"/>
          <p:cNvSpPr/>
          <p:nvPr/>
        </p:nvSpPr>
        <p:spPr>
          <a:xfrm>
            <a:off x="1390650" y="1450530"/>
            <a:ext cx="1651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Flecha abajo 7"/>
          <p:cNvSpPr/>
          <p:nvPr/>
        </p:nvSpPr>
        <p:spPr>
          <a:xfrm>
            <a:off x="7321550" y="1052290"/>
            <a:ext cx="1651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4625" y="936165"/>
            <a:ext cx="8911687" cy="1280890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Garamond" panose="02020404030301010803" pitchFamily="18" charset="0"/>
              </a:rPr>
              <a:t>Cantidad </a:t>
            </a:r>
            <a:r>
              <a:rPr lang="es-ES" dirty="0">
                <a:latin typeface="Garamond" panose="02020404030301010803" pitchFamily="18" charset="0"/>
              </a:rPr>
              <a:t>de Guías Pedagógicas desarrolladas</a:t>
            </a:r>
            <a:endParaRPr lang="en-US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86975671"/>
              </p:ext>
            </p:extLst>
          </p:nvPr>
        </p:nvGraphicFramePr>
        <p:xfrm>
          <a:off x="2590800" y="2217055"/>
          <a:ext cx="7594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0"/>
            <a:ext cx="3371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30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1022</TotalTime>
  <Words>410</Words>
  <Application>Microsoft Office PowerPoint</Application>
  <PresentationFormat>Personalizado</PresentationFormat>
  <Paragraphs>62</Paragraphs>
  <Slides>23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Espiral</vt:lpstr>
      <vt:lpstr>Informe Encuestas  Jurisdiccionales</vt:lpstr>
      <vt:lpstr>Presentación de PowerPoint</vt:lpstr>
      <vt:lpstr>Supervisores, Directores y Docentes</vt:lpstr>
      <vt:lpstr>Presentación de PowerPoint</vt:lpstr>
      <vt:lpstr>Presentación de PowerPoint</vt:lpstr>
      <vt:lpstr>Estudiantes, padres y/o tutores</vt:lpstr>
      <vt:lpstr>Presentación de PowerPoint</vt:lpstr>
      <vt:lpstr>Estimación que los papás o tutores han realizado sobre lo que sus hijos o tutorados han aprendido en casa</vt:lpstr>
      <vt:lpstr>Cantidad de Guías Pedagógicas desarrolladas</vt:lpstr>
      <vt:lpstr>Presentación de PowerPoint</vt:lpstr>
      <vt:lpstr>Encuesta para Padres, Tutores y/o Responsables Adultos</vt:lpstr>
      <vt:lpstr>Presentación de PowerPoint</vt:lpstr>
      <vt:lpstr>Presentación de PowerPoint</vt:lpstr>
      <vt:lpstr>Presentación de PowerPoint</vt:lpstr>
      <vt:lpstr>Encuestas para estudiantes de nivel inicial, primaria y educación especial</vt:lpstr>
      <vt:lpstr>Presentación de PowerPoint</vt:lpstr>
      <vt:lpstr>Presentación de PowerPoint</vt:lpstr>
      <vt:lpstr>Presentación de PowerPoint</vt:lpstr>
      <vt:lpstr>Presentación de PowerPoint</vt:lpstr>
      <vt:lpstr>Encuesta realizada a estudiantes de nivel secundaria y educación de adultos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Encuestas  Jurisdiccionales</dc:title>
  <dc:creator>Aníbal García</dc:creator>
  <cp:lastModifiedBy>fagomez</cp:lastModifiedBy>
  <cp:revision>55</cp:revision>
  <cp:lastPrinted>2020-07-06T11:20:53Z</cp:lastPrinted>
  <dcterms:created xsi:type="dcterms:W3CDTF">2020-07-04T11:21:59Z</dcterms:created>
  <dcterms:modified xsi:type="dcterms:W3CDTF">2020-07-06T16:19:20Z</dcterms:modified>
</cp:coreProperties>
</file>